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EBD2D-989F-47C5-9E71-657B333F9BCE}" type="datetimeFigureOut">
              <a:rPr lang="es-CO" smtClean="0"/>
              <a:pPr/>
              <a:t>26/09/2016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306D2-D958-4F78-B9F9-CA2C782F2BF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1643050"/>
            <a:ext cx="8286808" cy="1470025"/>
          </a:xfrm>
        </p:spPr>
        <p:txBody>
          <a:bodyPr>
            <a:noAutofit/>
          </a:bodyPr>
          <a:lstStyle/>
          <a:p>
            <a:r>
              <a:rPr lang="es-CO" sz="8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lsea Market" pitchFamily="2" charset="0"/>
                <a:ea typeface="Chelsea Market" pitchFamily="2" charset="0"/>
              </a:rPr>
              <a:t>Papá, mamá acompáñenme a la escuela</a:t>
            </a:r>
            <a:endParaRPr lang="es-CO" sz="8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helsea Market" pitchFamily="2" charset="0"/>
              <a:ea typeface="Chelsea Market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719794"/>
            <a:ext cx="6400800" cy="709602"/>
          </a:xfrm>
        </p:spPr>
        <p:txBody>
          <a:bodyPr/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Getsemaní School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142844" y="1071546"/>
            <a:ext cx="8786874" cy="565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3200" dirty="0" smtClean="0">
                <a:latin typeface="Cutie Patootie" pitchFamily="2" charset="0"/>
                <a:ea typeface="Cutie Patootie" pitchFamily="2" charset="0"/>
              </a:rPr>
              <a:t>Respaldar la gestión educativa. </a:t>
            </a:r>
          </a:p>
          <a:p>
            <a:r>
              <a:rPr lang="es-CO" sz="3200" dirty="0" smtClean="0">
                <a:latin typeface="Cutie Patootie" pitchFamily="2" charset="0"/>
                <a:ea typeface="Cutie Patootie" pitchFamily="2" charset="0"/>
              </a:rPr>
              <a:t>Participar activamente de las actividades de la comunidad escolar. </a:t>
            </a:r>
            <a:endParaRPr lang="es-CO" sz="3200" dirty="0">
              <a:latin typeface="Cutie Patootie" pitchFamily="2" charset="0"/>
              <a:ea typeface="Cutie Patootie" pitchFamily="2" charset="0"/>
            </a:endParaRPr>
          </a:p>
          <a:p>
            <a:r>
              <a:rPr lang="es-CO" sz="3200" dirty="0" smtClean="0">
                <a:latin typeface="Cutie Patootie" pitchFamily="2" charset="0"/>
                <a:ea typeface="Cutie Patootie" pitchFamily="2" charset="0"/>
              </a:rPr>
              <a:t>Apoyar al estudiante en las tareas educativas: </a:t>
            </a:r>
          </a:p>
          <a:p>
            <a:r>
              <a:rPr lang="es-CO" sz="3200" dirty="0" smtClean="0">
                <a:latin typeface="Cutie Patootie" pitchFamily="2" charset="0"/>
                <a:ea typeface="Cutie Patootie" pitchFamily="2" charset="0"/>
              </a:rPr>
              <a:t>	Tiempo y espacio para el estudio. </a:t>
            </a:r>
            <a:endParaRPr lang="es-CO" sz="3200" dirty="0">
              <a:latin typeface="Cutie Patootie" pitchFamily="2" charset="0"/>
              <a:ea typeface="Cutie Patootie" pitchFamily="2" charset="0"/>
            </a:endParaRPr>
          </a:p>
          <a:p>
            <a:r>
              <a:rPr lang="es-CO" sz="3200" dirty="0" smtClean="0">
                <a:latin typeface="Cutie Patootie" pitchFamily="2" charset="0"/>
                <a:ea typeface="Cutie Patootie" pitchFamily="2" charset="0"/>
              </a:rPr>
              <a:t>	Conocimiento básico de las destrezas que desarrolla el 	estudiante. </a:t>
            </a:r>
            <a:endParaRPr lang="es-CO" sz="3200" dirty="0">
              <a:latin typeface="Cutie Patootie" pitchFamily="2" charset="0"/>
              <a:ea typeface="Cutie Patootie" pitchFamily="2" charset="0"/>
            </a:endParaRPr>
          </a:p>
          <a:p>
            <a:r>
              <a:rPr lang="es-CO" sz="3200" dirty="0" smtClean="0">
                <a:latin typeface="Cutie Patootie" pitchFamily="2" charset="0"/>
                <a:ea typeface="Cutie Patootie" pitchFamily="2" charset="0"/>
              </a:rPr>
              <a:t>	Servir como facilitador o gestionar la facilitación de 	recursos (tutores, materiales, equipo) para el proceso 	educativos. </a:t>
            </a:r>
          </a:p>
          <a:p>
            <a:r>
              <a:rPr lang="es-CO" sz="3200" dirty="0" smtClean="0">
                <a:latin typeface="Cutie Patootie" pitchFamily="2" charset="0"/>
                <a:ea typeface="Cutie Patootie" pitchFamily="2" charset="0"/>
              </a:rPr>
              <a:t>Motivar y recompensar la gestión educativa del estudiante</a:t>
            </a:r>
            <a:endParaRPr lang="es-CO" sz="3200" dirty="0">
              <a:latin typeface="Cutie Patootie" pitchFamily="2" charset="0"/>
              <a:ea typeface="Cutie Patootie" pitchFamily="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4282" y="97673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Rol de padres / madres</a:t>
            </a:r>
            <a:endParaRPr lang="es-CO" sz="48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357158" y="1597304"/>
            <a:ext cx="84296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* Afirmar el valor de la Educación: </a:t>
            </a:r>
          </a:p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	Que sus actitudes y acciones respalden ese valor. </a:t>
            </a:r>
            <a:endParaRPr lang="es-CO" sz="2800" dirty="0">
              <a:latin typeface="Cutie Patootie" pitchFamily="2" charset="0"/>
              <a:ea typeface="Cutie Patootie" pitchFamily="2" charset="0"/>
            </a:endParaRPr>
          </a:p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* Conocer la situación </a:t>
            </a:r>
            <a:r>
              <a:rPr lang="es-CO" sz="2800" dirty="0" err="1" smtClean="0">
                <a:latin typeface="Cutie Patootie" pitchFamily="2" charset="0"/>
                <a:ea typeface="Cutie Patootie" pitchFamily="2" charset="0"/>
              </a:rPr>
              <a:t>psico</a:t>
            </a:r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-social el ambiente escolar y sus efectos en la vida de sus hijos/as.</a:t>
            </a:r>
          </a:p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* Identificar las destrezas necesarias que sus hijos necesitan para triunfar en la escuela y ayudarles a desarrollarlas y/o fortalecerlas. </a:t>
            </a:r>
            <a:endParaRPr lang="es-CO" sz="2800" dirty="0">
              <a:latin typeface="Cutie Patootie" pitchFamily="2" charset="0"/>
              <a:ea typeface="Cutie Patootie" pitchFamily="2" charset="0"/>
            </a:endParaRPr>
          </a:p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	Meta cognición </a:t>
            </a:r>
          </a:p>
          <a:p>
            <a:r>
              <a:rPr lang="es-CO" sz="2800" dirty="0">
                <a:latin typeface="Cutie Patootie" pitchFamily="2" charset="0"/>
                <a:ea typeface="Cutie Patootie" pitchFamily="2" charset="0"/>
              </a:rPr>
              <a:t>	</a:t>
            </a:r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Autorregulación </a:t>
            </a:r>
          </a:p>
          <a:p>
            <a:r>
              <a:rPr lang="es-CO" sz="2800" dirty="0">
                <a:latin typeface="Cutie Patootie" pitchFamily="2" charset="0"/>
                <a:ea typeface="Cutie Patootie" pitchFamily="2" charset="0"/>
              </a:rPr>
              <a:t>	</a:t>
            </a:r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Destrezas especificas de materias </a:t>
            </a:r>
          </a:p>
          <a:p>
            <a:r>
              <a:rPr lang="es-CO" sz="2800" dirty="0">
                <a:latin typeface="Cutie Patootie" pitchFamily="2" charset="0"/>
                <a:ea typeface="Cutie Patootie" pitchFamily="2" charset="0"/>
              </a:rPr>
              <a:t>	</a:t>
            </a:r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Destrezas psicológicas: autoestima, </a:t>
            </a:r>
            <a:r>
              <a:rPr lang="es-CO" sz="2800" dirty="0" err="1" smtClean="0">
                <a:latin typeface="Cutie Patootie" pitchFamily="2" charset="0"/>
                <a:ea typeface="Cutie Patootie" pitchFamily="2" charset="0"/>
              </a:rPr>
              <a:t>resilencia</a:t>
            </a:r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, inteligencia emocional. 	Destrezas sociales: toma de decisiones, presión de grupo</a:t>
            </a:r>
            <a:endParaRPr lang="es-CO" sz="2800" dirty="0">
              <a:latin typeface="Cutie Patootie" pitchFamily="2" charset="0"/>
              <a:ea typeface="Cutie Patootie" pitchFamily="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4282" y="97673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Rol de padres / madres</a:t>
            </a:r>
            <a:endParaRPr lang="es-CO" sz="48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Título"/>
          <p:cNvSpPr txBox="1">
            <a:spLocks/>
          </p:cNvSpPr>
          <p:nvPr/>
        </p:nvSpPr>
        <p:spPr>
          <a:xfrm>
            <a:off x="685800" y="1601785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8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helsea Market" pitchFamily="2" charset="0"/>
                <a:ea typeface="Chelsea Market" pitchFamily="2" charset="0"/>
                <a:cs typeface="+mj-cs"/>
              </a:rPr>
              <a:t>Ejemplo de compromiso familiar</a:t>
            </a:r>
            <a:endParaRPr kumimoji="0" lang="es-CO" sz="80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helsea Market" pitchFamily="2" charset="0"/>
              <a:ea typeface="Chelsea Market" pitchFamily="2" charset="0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357158" y="1071546"/>
            <a:ext cx="31432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s-CO" dirty="0" smtClean="0"/>
              <a:t>Nos preocuparemos de que nuestros hijos vayan a la escuela y sean puntuales. </a:t>
            </a:r>
          </a:p>
          <a:p>
            <a:pPr marL="342900" indent="-342900">
              <a:buAutoNum type="arabicPeriod"/>
            </a:pPr>
            <a:r>
              <a:rPr lang="es-CO" dirty="0" smtClean="0"/>
              <a:t>Reservaremos un espacio para nuestros hijos en casa, que sea el adecuado para el estudio y que tenga las condiciones necesarias. </a:t>
            </a:r>
          </a:p>
          <a:p>
            <a:pPr marL="342900" indent="-342900">
              <a:buAutoNum type="arabicPeriod"/>
            </a:pPr>
            <a:r>
              <a:rPr lang="es-CO" dirty="0" smtClean="0"/>
              <a:t>Hablaremos con nuestros hijos de la importancia que tiene esforzarse para obtener buenos resultados en la escuela.</a:t>
            </a:r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5143504" y="1285860"/>
            <a:ext cx="37147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/>
              <a:t>Ayudaremos a nuestros hijos a planificar su tiempo de estudio y el de hacer los deberes, según sus necesidades. 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/>
              <a:t>Les haremos saber que confiamos en sus capacidades para aprender. </a:t>
            </a:r>
            <a:endParaRPr lang="es-CO" dirty="0"/>
          </a:p>
          <a:p>
            <a:pPr marL="342900" indent="-342900">
              <a:buFont typeface="+mj-lt"/>
              <a:buAutoNum type="arabicPeriod"/>
            </a:pPr>
            <a:r>
              <a:rPr lang="es-CO" dirty="0" smtClean="0"/>
              <a:t>Nos interesaremos por todo lo que aprende nuestro hijo en la escuela e intentaremos que lo apliquen en la vida diaria con diversas actividades cotidianas.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214282" y="97673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Compromiso Familiar</a:t>
            </a:r>
            <a:endParaRPr lang="es-CO" sz="48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  <p:pic>
        <p:nvPicPr>
          <p:cNvPr id="7" name="Picture 2" descr="Resultado de imagen para niños estudiando animados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638494"/>
            <a:ext cx="8653489" cy="2148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285720" y="1357298"/>
            <a:ext cx="33575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/>
              <a:t>Nos preocuparemos de que nuestros hijos hagan sus deberes y los orientaremos si hace falta, pero entenderemos que es importante que sean ellos quienes realicen las tareas escolares. 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/>
              <a:t>Animaremos a nuestros hijos a leer cada día y aprovecharemos cualquier oportunidad para leer juntos.</a:t>
            </a:r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4143372" y="142873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/>
              <a:t>No hablaremos mal de un profesor delante de nuestros hijos, ya que es importante que mantenga un respeto hacia los docentes. Cuando detectemos un posible problema, hablaremos con ellos directamente. </a:t>
            </a:r>
            <a:endParaRPr lang="es-CO" dirty="0"/>
          </a:p>
          <a:p>
            <a:pPr marL="342900" indent="-342900">
              <a:buFont typeface="+mj-lt"/>
              <a:buAutoNum type="arabicPeriod"/>
            </a:pPr>
            <a:r>
              <a:rPr lang="es-CO" dirty="0" smtClean="0"/>
              <a:t>Hablaremos con nuestros hijos sobre sus intereses académicos y les ayudaremos a tomar decisiones de futuro, teniendo en cuenta sus intereses, sus capacidades y las orientaciones que hemos compartido con su tutor.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214282" y="97673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Compromiso Familiar</a:t>
            </a:r>
            <a:endParaRPr lang="es-CO" sz="48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  <p:pic>
        <p:nvPicPr>
          <p:cNvPr id="6" name="Picture 2" descr="Resultado de imagen para niños estudiando animados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638494"/>
            <a:ext cx="8653489" cy="2148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357158" y="1357298"/>
            <a:ext cx="37862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/>
              <a:t>Asistiremos a las reuniones que convoque el centro escolar, manteniendo el contacto regular con el tutor o tutora de nuestro hijo. </a:t>
            </a:r>
          </a:p>
          <a:p>
            <a:pPr marL="342900" indent="-342900">
              <a:buFont typeface="+mj-lt"/>
              <a:buAutoNum type="arabicPeriod"/>
            </a:pPr>
            <a:r>
              <a:rPr lang="es-CO" dirty="0" smtClean="0"/>
              <a:t>Entenderemos que la escuela es la institución encargada del aprendizaje académico, un lugar donde nuestros hijos deben aprender a relacionarse e interactuar de manera positiva con los demás</a:t>
            </a:r>
            <a:endParaRPr lang="es-CO" dirty="0"/>
          </a:p>
        </p:txBody>
      </p:sp>
      <p:sp>
        <p:nvSpPr>
          <p:cNvPr id="3" name="2 Rectángulo"/>
          <p:cNvSpPr/>
          <p:nvPr/>
        </p:nvSpPr>
        <p:spPr>
          <a:xfrm>
            <a:off x="4786314" y="1714488"/>
            <a:ext cx="4000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O" dirty="0" smtClean="0"/>
              <a:t>Intentaremos participar de manera voluntaria en las actividades del centro educativo, tanto en la asociación de padres como en la formación dirigida a padres y madres, cuya finalidad es proporcionarnos herramientas para educar mejor.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214282" y="97673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Compromiso Familiar</a:t>
            </a:r>
            <a:endParaRPr lang="es-CO" sz="48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  <p:pic>
        <p:nvPicPr>
          <p:cNvPr id="6" name="Picture 2" descr="Resultado de imagen para niños estudiando animados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638494"/>
            <a:ext cx="8653489" cy="2148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CuadroTexto"/>
          <p:cNvSpPr txBox="1"/>
          <p:nvPr/>
        </p:nvSpPr>
        <p:spPr>
          <a:xfrm>
            <a:off x="500034" y="428604"/>
            <a:ext cx="8215370" cy="628654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s-CO" sz="4400" dirty="0" smtClean="0">
                <a:latin typeface="Cutie Patootie" pitchFamily="2" charset="0"/>
                <a:ea typeface="Cutie Patootie" pitchFamily="2" charset="0"/>
              </a:rPr>
              <a:t>Bienvenidos a la familia </a:t>
            </a:r>
            <a:r>
              <a:rPr lang="es-CO" sz="4400" dirty="0" err="1" smtClean="0">
                <a:latin typeface="Cutie Patootie" pitchFamily="2" charset="0"/>
                <a:ea typeface="Cutie Patootie" pitchFamily="2" charset="0"/>
              </a:rPr>
              <a:t>Getsemanista</a:t>
            </a:r>
            <a:endParaRPr lang="es-CO" sz="4400" dirty="0">
              <a:latin typeface="Cutie Patootie" pitchFamily="2" charset="0"/>
              <a:ea typeface="Cutie Patootie" pitchFamily="2" charset="0"/>
            </a:endParaRPr>
          </a:p>
        </p:txBody>
      </p:sp>
      <p:pic>
        <p:nvPicPr>
          <p:cNvPr id="18434" name="Picture 2" descr="C:\Documents and Settings\USUARIO\Escritorio\Lorena Berdugo\Getsemani school vial(2)\12112003_417086535082737_2371013568152177476_n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797676"/>
            <a:ext cx="5786478" cy="57745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CuadroTexto"/>
          <p:cNvSpPr txBox="1"/>
          <p:nvPr/>
        </p:nvSpPr>
        <p:spPr>
          <a:xfrm>
            <a:off x="142844" y="984010"/>
            <a:ext cx="48577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latin typeface="Chelsea Market" pitchFamily="2" charset="0"/>
                <a:ea typeface="Chelsea Market" pitchFamily="2" charset="0"/>
              </a:rPr>
              <a:t>Educar a un niño no es hacerle aprender algo que no sabía, sino hacer de él alguien que no existía. </a:t>
            </a:r>
          </a:p>
          <a:p>
            <a:pPr algn="ctr"/>
            <a:r>
              <a:rPr lang="es-CO" sz="4000" dirty="0" smtClean="0">
                <a:latin typeface="Chelsea Market" pitchFamily="2" charset="0"/>
                <a:ea typeface="Chelsea Market" pitchFamily="2" charset="0"/>
              </a:rPr>
              <a:t>John </a:t>
            </a:r>
            <a:r>
              <a:rPr lang="es-CO" sz="4000" dirty="0" err="1" smtClean="0">
                <a:latin typeface="Chelsea Market" pitchFamily="2" charset="0"/>
                <a:ea typeface="Chelsea Market" pitchFamily="2" charset="0"/>
              </a:rPr>
              <a:t>Ruskin</a:t>
            </a:r>
            <a:r>
              <a:rPr lang="es-CO" sz="4000" dirty="0" smtClean="0">
                <a:latin typeface="Chelsea Market" pitchFamily="2" charset="0"/>
                <a:ea typeface="Chelsea Market" pitchFamily="2" charset="0"/>
              </a:rPr>
              <a:t> </a:t>
            </a:r>
            <a:endParaRPr lang="es-CO" sz="4000" dirty="0">
              <a:latin typeface="Chelsea Market" pitchFamily="2" charset="0"/>
              <a:ea typeface="Chelsea Market" pitchFamily="2" charset="0"/>
            </a:endParaRPr>
          </a:p>
        </p:txBody>
      </p:sp>
      <p:pic>
        <p:nvPicPr>
          <p:cNvPr id="1026" name="Picture 2" descr="Resultado de imagen para niños estudiando animados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05404" y="1714488"/>
            <a:ext cx="3810000" cy="3314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5362" name="Picture 2" descr="Resultado de imagen para niños estudiando animados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4143380"/>
            <a:ext cx="6572250" cy="2676525"/>
          </a:xfrm>
          <a:prstGeom prst="rect">
            <a:avLst/>
          </a:prstGeom>
          <a:noFill/>
        </p:spPr>
      </p:pic>
      <p:sp>
        <p:nvSpPr>
          <p:cNvPr id="2" name="1 CuadroTexto"/>
          <p:cNvSpPr txBox="1"/>
          <p:nvPr/>
        </p:nvSpPr>
        <p:spPr>
          <a:xfrm>
            <a:off x="1000100" y="142852"/>
            <a:ext cx="75009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6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¿Qué es educar?</a:t>
            </a:r>
            <a:endParaRPr lang="es-CO" sz="66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7158" y="1094133"/>
            <a:ext cx="85011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2000" dirty="0">
                <a:latin typeface="Chelsea Market" pitchFamily="2" charset="0"/>
                <a:ea typeface="Chelsea Market" pitchFamily="2" charset="0"/>
              </a:rPr>
              <a:t> </a:t>
            </a:r>
            <a:r>
              <a:rPr lang="es-CO" sz="2000" dirty="0" smtClean="0">
                <a:latin typeface="Chelsea Market" pitchFamily="2" charset="0"/>
                <a:ea typeface="Chelsea Market" pitchFamily="2" charset="0"/>
              </a:rPr>
              <a:t>Aprender a conocer, es decir, adquirir los instrumentos de la comprensión; </a:t>
            </a:r>
          </a:p>
          <a:p>
            <a:pPr algn="just">
              <a:buFont typeface="Arial" pitchFamily="34" charset="0"/>
              <a:buChar char="•"/>
            </a:pPr>
            <a:endParaRPr lang="es-CO" sz="2000" dirty="0" smtClean="0">
              <a:latin typeface="Chelsea Market" pitchFamily="2" charset="0"/>
              <a:ea typeface="Chelsea Market" pitchFamily="2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CO" sz="2000" dirty="0">
                <a:latin typeface="Chelsea Market" pitchFamily="2" charset="0"/>
                <a:ea typeface="Chelsea Market" pitchFamily="2" charset="0"/>
              </a:rPr>
              <a:t> </a:t>
            </a:r>
            <a:r>
              <a:rPr lang="es-CO" sz="2000" dirty="0" smtClean="0">
                <a:latin typeface="Chelsea Market" pitchFamily="2" charset="0"/>
                <a:ea typeface="Chelsea Market" pitchFamily="2" charset="0"/>
              </a:rPr>
              <a:t>Aprender a hacer, para poder influir sobre el propio entorno; </a:t>
            </a:r>
          </a:p>
          <a:p>
            <a:pPr algn="just">
              <a:buFont typeface="Arial" pitchFamily="34" charset="0"/>
              <a:buChar char="•"/>
            </a:pPr>
            <a:endParaRPr lang="es-CO" sz="2000" dirty="0" smtClean="0">
              <a:latin typeface="Chelsea Market" pitchFamily="2" charset="0"/>
              <a:ea typeface="Chelsea Market" pitchFamily="2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CO" sz="2000" dirty="0">
                <a:latin typeface="Chelsea Market" pitchFamily="2" charset="0"/>
                <a:ea typeface="Chelsea Market" pitchFamily="2" charset="0"/>
              </a:rPr>
              <a:t> A</a:t>
            </a:r>
            <a:r>
              <a:rPr lang="es-CO" sz="2000" dirty="0" smtClean="0">
                <a:latin typeface="Chelsea Market" pitchFamily="2" charset="0"/>
                <a:ea typeface="Chelsea Market" pitchFamily="2" charset="0"/>
              </a:rPr>
              <a:t>prender a vivir juntos, para participar y cooperar con los demás en todas las actividades humanas; </a:t>
            </a:r>
          </a:p>
          <a:p>
            <a:pPr algn="just">
              <a:buFont typeface="Arial" pitchFamily="34" charset="0"/>
              <a:buChar char="•"/>
            </a:pPr>
            <a:endParaRPr lang="es-CO" sz="2000" dirty="0" smtClean="0">
              <a:latin typeface="Chelsea Market" pitchFamily="2" charset="0"/>
              <a:ea typeface="Chelsea Market" pitchFamily="2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CO" sz="2000" dirty="0">
                <a:latin typeface="Chelsea Market" pitchFamily="2" charset="0"/>
                <a:ea typeface="Chelsea Market" pitchFamily="2" charset="0"/>
              </a:rPr>
              <a:t> </a:t>
            </a:r>
            <a:r>
              <a:rPr lang="es-CO" sz="2000" dirty="0" smtClean="0">
                <a:latin typeface="Chelsea Market" pitchFamily="2" charset="0"/>
                <a:ea typeface="Chelsea Market" pitchFamily="2" charset="0"/>
              </a:rPr>
              <a:t>Aprender a ser, un proceso fundamental que recoge elementos de los tres anteriores</a:t>
            </a:r>
            <a:endParaRPr lang="es-CO" sz="2000" dirty="0">
              <a:latin typeface="Chelsea Market" pitchFamily="2" charset="0"/>
              <a:ea typeface="Chelsea Marke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CuadroTexto"/>
          <p:cNvSpPr txBox="1"/>
          <p:nvPr/>
        </p:nvSpPr>
        <p:spPr>
          <a:xfrm>
            <a:off x="214282" y="71414"/>
            <a:ext cx="87868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¿Qué es acompañar?</a:t>
            </a:r>
            <a:endParaRPr lang="es-CO" sz="60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7158" y="5074050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CO" sz="3200" dirty="0" smtClean="0">
                <a:latin typeface="Chelsea Market" pitchFamily="2" charset="0"/>
                <a:ea typeface="Chelsea Market" pitchFamily="2" charset="0"/>
              </a:rPr>
              <a:t> Estar o ir con el otro </a:t>
            </a:r>
          </a:p>
          <a:p>
            <a:pPr algn="just">
              <a:buFont typeface="Arial" pitchFamily="34" charset="0"/>
              <a:buChar char="•"/>
            </a:pPr>
            <a:r>
              <a:rPr lang="es-CO" sz="3200" dirty="0">
                <a:latin typeface="Chelsea Market" pitchFamily="2" charset="0"/>
                <a:ea typeface="Chelsea Market" pitchFamily="2" charset="0"/>
              </a:rPr>
              <a:t> </a:t>
            </a:r>
            <a:r>
              <a:rPr lang="es-CO" sz="3200" dirty="0" smtClean="0">
                <a:latin typeface="Chelsea Market" pitchFamily="2" charset="0"/>
                <a:ea typeface="Chelsea Market" pitchFamily="2" charset="0"/>
              </a:rPr>
              <a:t>Coincidir o existir simultáneamente </a:t>
            </a:r>
          </a:p>
          <a:p>
            <a:pPr algn="just">
              <a:buFont typeface="Arial" pitchFamily="34" charset="0"/>
              <a:buChar char="•"/>
            </a:pPr>
            <a:r>
              <a:rPr lang="es-CO" sz="3200" dirty="0">
                <a:latin typeface="Chelsea Market" pitchFamily="2" charset="0"/>
                <a:ea typeface="Chelsea Market" pitchFamily="2" charset="0"/>
              </a:rPr>
              <a:t> </a:t>
            </a:r>
            <a:r>
              <a:rPr lang="es-CO" sz="3200" dirty="0" smtClean="0">
                <a:latin typeface="Chelsea Market" pitchFamily="2" charset="0"/>
                <a:ea typeface="Chelsea Market" pitchFamily="2" charset="0"/>
              </a:rPr>
              <a:t>Participar en los sentimiento del otro</a:t>
            </a:r>
            <a:endParaRPr lang="es-CO" sz="3200" dirty="0">
              <a:latin typeface="Chelsea Market" pitchFamily="2" charset="0"/>
              <a:ea typeface="Chelsea Market" pitchFamily="2" charset="0"/>
            </a:endParaRPr>
          </a:p>
        </p:txBody>
      </p:sp>
      <p:pic>
        <p:nvPicPr>
          <p:cNvPr id="16386" name="Picture 2" descr="Resultado de imagen para niños estudiando animados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66" y="1214422"/>
            <a:ext cx="4876800" cy="366712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4929190" y="1512878"/>
            <a:ext cx="40719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s-CO" sz="3600" dirty="0" smtClean="0">
                <a:latin typeface="Cutie Patootie" pitchFamily="2" charset="0"/>
                <a:ea typeface="Cutie Patootie" pitchFamily="2" charset="0"/>
              </a:rPr>
              <a:t> Es conducir: la idea de la dirección </a:t>
            </a:r>
          </a:p>
          <a:p>
            <a:pPr>
              <a:buFont typeface="Arial" charset="0"/>
              <a:buChar char="•"/>
            </a:pPr>
            <a:r>
              <a:rPr lang="es-CO" sz="3600" dirty="0">
                <a:latin typeface="Cutie Patootie" pitchFamily="2" charset="0"/>
                <a:ea typeface="Cutie Patootie" pitchFamily="2" charset="0"/>
              </a:rPr>
              <a:t> </a:t>
            </a:r>
            <a:r>
              <a:rPr lang="es-CO" sz="3600" dirty="0" smtClean="0">
                <a:latin typeface="Cutie Patootie" pitchFamily="2" charset="0"/>
                <a:ea typeface="Cutie Patootie" pitchFamily="2" charset="0"/>
              </a:rPr>
              <a:t>Es guiar: La idea de consejo y orientación </a:t>
            </a:r>
          </a:p>
          <a:p>
            <a:pPr>
              <a:buFont typeface="Arial" charset="0"/>
              <a:buChar char="•"/>
            </a:pPr>
            <a:r>
              <a:rPr lang="es-CO" sz="3600" dirty="0">
                <a:latin typeface="Cutie Patootie" pitchFamily="2" charset="0"/>
                <a:ea typeface="Cutie Patootie" pitchFamily="2" charset="0"/>
              </a:rPr>
              <a:t> </a:t>
            </a:r>
            <a:r>
              <a:rPr lang="es-CO" sz="3600" dirty="0" smtClean="0">
                <a:latin typeface="Cutie Patootie" pitchFamily="2" charset="0"/>
                <a:ea typeface="Cutie Patootie" pitchFamily="2" charset="0"/>
              </a:rPr>
              <a:t>Es escoltar: La idea de la protección</a:t>
            </a:r>
            <a:endParaRPr lang="es-CO" sz="3600" dirty="0">
              <a:latin typeface="Cutie Patootie" pitchFamily="2" charset="0"/>
              <a:ea typeface="Cutie Patootie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7410" name="Picture 2" descr="Resultado de imagen para niños estudiando animados 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0494" y="2900385"/>
            <a:ext cx="5372100" cy="3886201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214282" y="71414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Acompañamiento escolar</a:t>
            </a:r>
            <a:endParaRPr lang="es-CO" sz="48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42844" y="785794"/>
            <a:ext cx="8715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 smtClean="0">
                <a:latin typeface="Cutie Patootie" pitchFamily="2" charset="0"/>
                <a:ea typeface="Cutie Patootie" pitchFamily="2" charset="0"/>
              </a:rPr>
              <a:t>Acompañamiento escolar – proceso intencional y orientado hacia mejorar la calidad educativa teniendo como meta principal el fortalecer las competencias</a:t>
            </a:r>
            <a:endParaRPr lang="es-CO" sz="3200" dirty="0">
              <a:latin typeface="Cutie Patootie" pitchFamily="2" charset="0"/>
              <a:ea typeface="Cutie Patootie" pitchFamily="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2844" y="2747090"/>
            <a:ext cx="40005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Incluye: </a:t>
            </a:r>
          </a:p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* Maestros/as </a:t>
            </a:r>
          </a:p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* Padres/madres y familiares </a:t>
            </a:r>
          </a:p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* Todo el personal escolar </a:t>
            </a:r>
          </a:p>
          <a:p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Personal de apoyo educativo (profesionales en salud, salud mental, trabajadores sociales, consejeros, orientadores, </a:t>
            </a:r>
            <a:r>
              <a:rPr lang="es-CO" sz="2800" dirty="0" err="1" smtClean="0">
                <a:latin typeface="Cutie Patootie" pitchFamily="2" charset="0"/>
                <a:ea typeface="Cutie Patootie" pitchFamily="2" charset="0"/>
              </a:rPr>
              <a:t>etc</a:t>
            </a:r>
            <a:r>
              <a:rPr lang="es-CO" sz="2800" dirty="0" smtClean="0">
                <a:latin typeface="Cutie Patootie" pitchFamily="2" charset="0"/>
                <a:ea typeface="Cutie Patootie" pitchFamily="2" charset="0"/>
              </a:rPr>
              <a:t>) </a:t>
            </a:r>
            <a:endParaRPr lang="es-CO" sz="2800" dirty="0">
              <a:latin typeface="Cutie Patootie" pitchFamily="2" charset="0"/>
              <a:ea typeface="Cutie Patootie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CuadroTexto"/>
          <p:cNvSpPr txBox="1"/>
          <p:nvPr/>
        </p:nvSpPr>
        <p:spPr>
          <a:xfrm>
            <a:off x="214282" y="71414"/>
            <a:ext cx="8786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Impacto del Acompañamiento escolar</a:t>
            </a:r>
            <a:endParaRPr lang="es-CO" sz="40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57158" y="1357298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2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Los niños sin padre tienen el doble de probabilidades de abandonar la escuela. </a:t>
            </a:r>
          </a:p>
          <a:p>
            <a:pPr algn="r"/>
            <a:r>
              <a:rPr lang="es-CO" sz="2400" dirty="0" smtClean="0">
                <a:latin typeface="Cutie Patootie" pitchFamily="2" charset="0"/>
                <a:ea typeface="Cutie Patootie" pitchFamily="2" charset="0"/>
              </a:rPr>
              <a:t>* Fuente: Departamento de Servicios Humanos y Salud de los EE.UU. Centro Nacional de Estadísticas sobre Salud. Estudio sobre salud infantil. Washington, D.C.: GPO, 1993.</a:t>
            </a:r>
            <a:endParaRPr lang="es-CO" sz="2400" dirty="0">
              <a:latin typeface="Cutie Patootie" pitchFamily="2" charset="0"/>
              <a:ea typeface="Cutie Patootie" pitchFamily="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4282" y="3714752"/>
            <a:ext cx="87154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La participación del padre en la escuela está asociada con una mayor probabilidad de que el alumno saque las mejores notas. Esto es válido tanto para padres biológicos como para padrastros y para familias encabezadas solamente por el padre. </a:t>
            </a:r>
          </a:p>
          <a:p>
            <a:pPr algn="r"/>
            <a:r>
              <a:rPr lang="es-CO" dirty="0" smtClean="0">
                <a:latin typeface="Cutie Patootie" pitchFamily="2" charset="0"/>
                <a:ea typeface="Cutie Patootie" pitchFamily="2" charset="0"/>
              </a:rPr>
              <a:t>* Fuente: Nord, Christine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Winquist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 y Jerry West.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Fathers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’ and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Mothers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’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Involvement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 in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Their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Children’s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Schools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by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Family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Type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 and </a:t>
            </a:r>
            <a:r>
              <a:rPr lang="es-CO" dirty="0" err="1" smtClean="0">
                <a:latin typeface="Cutie Patootie" pitchFamily="2" charset="0"/>
                <a:ea typeface="Cutie Patootie" pitchFamily="2" charset="0"/>
              </a:rPr>
              <a:t>Resident</a:t>
            </a:r>
            <a:r>
              <a:rPr lang="es-CO" dirty="0" smtClean="0">
                <a:latin typeface="Cutie Patootie" pitchFamily="2" charset="0"/>
                <a:ea typeface="Cutie Patootie" pitchFamily="2" charset="0"/>
              </a:rPr>
              <a:t> Status (Participación de los padres y de las madres en las escuelas de sus hijos de acuerdo con el tipo de familia y el estatus de residente ). (NCES 2001-032). Washington, D.C.: Departamento de Educación de los EE.UU., Centro Nacional de Estadísticas sobre Educación, 2001</a:t>
            </a:r>
            <a:endParaRPr lang="es-CO" dirty="0">
              <a:latin typeface="Cutie Patootie" pitchFamily="2" charset="0"/>
              <a:ea typeface="Cutie Patootie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CuadroTexto"/>
          <p:cNvSpPr txBox="1"/>
          <p:nvPr/>
        </p:nvSpPr>
        <p:spPr>
          <a:xfrm>
            <a:off x="214282" y="71414"/>
            <a:ext cx="8786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Impacto del Acompañamiento escolar</a:t>
            </a:r>
            <a:endParaRPr lang="es-CO" sz="40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4282" y="1576693"/>
            <a:ext cx="871543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La mitad de los niños con padres altamente participativos, en familias en las que ambos padres están presentes, obtuvieron las notas más altas en prácticamente todas las materias en el 12° grado, comparados con el 35.2% de los niños pertenecientes a familias en las que el padre no reside en el hogar. </a:t>
            </a:r>
          </a:p>
          <a:p>
            <a:pPr algn="ctr"/>
            <a:endParaRPr lang="es-CO" sz="2400" dirty="0" smtClean="0">
              <a:solidFill>
                <a:schemeClr val="accent6">
                  <a:lumMod val="75000"/>
                </a:schemeClr>
              </a:solidFill>
              <a:latin typeface="Chelsea Market" pitchFamily="2" charset="0"/>
              <a:ea typeface="Chelsea Market" pitchFamily="2" charset="0"/>
            </a:endParaRPr>
          </a:p>
          <a:p>
            <a:pPr algn="r"/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* Fuente: Centro Nacional de Estadísticas sobre Educación. </a:t>
            </a:r>
            <a:r>
              <a:rPr lang="es-CO" sz="2000" dirty="0" err="1" smtClean="0">
                <a:latin typeface="Cutie Patootie" pitchFamily="2" charset="0"/>
                <a:ea typeface="Cutie Patootie" pitchFamily="2" charset="0"/>
              </a:rPr>
              <a:t>The</a:t>
            </a:r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 </a:t>
            </a:r>
            <a:r>
              <a:rPr lang="es-CO" sz="2000" dirty="0" err="1" smtClean="0">
                <a:latin typeface="Cutie Patootie" pitchFamily="2" charset="0"/>
                <a:ea typeface="Cutie Patootie" pitchFamily="2" charset="0"/>
              </a:rPr>
              <a:t>Condition</a:t>
            </a:r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 of </a:t>
            </a:r>
            <a:r>
              <a:rPr lang="es-CO" sz="2000" dirty="0" err="1" smtClean="0">
                <a:latin typeface="Cutie Patootie" pitchFamily="2" charset="0"/>
                <a:ea typeface="Cutie Patootie" pitchFamily="2" charset="0"/>
              </a:rPr>
              <a:t>Education</a:t>
            </a:r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 (El estado de la educación ). NCES 1999022. Washington, DC: </a:t>
            </a:r>
            <a:r>
              <a:rPr lang="es-CO" sz="2000" dirty="0" err="1" smtClean="0">
                <a:latin typeface="Cutie Patootie" pitchFamily="2" charset="0"/>
                <a:ea typeface="Cutie Patootie" pitchFamily="2" charset="0"/>
              </a:rPr>
              <a:t>Dept</a:t>
            </a:r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. de Educación de EE.UU., 1999: 76.</a:t>
            </a:r>
            <a:endParaRPr lang="es-CO" sz="2000" dirty="0">
              <a:latin typeface="Cutie Patootie" pitchFamily="2" charset="0"/>
              <a:ea typeface="Cutie Patootie" pitchFamily="2" charset="0"/>
            </a:endParaRPr>
          </a:p>
        </p:txBody>
      </p:sp>
      <p:pic>
        <p:nvPicPr>
          <p:cNvPr id="27650" name="Picture 2" descr="Resultado de imagen para niños estudiando animados 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638494"/>
            <a:ext cx="8653489" cy="21480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357158" y="1267503"/>
            <a:ext cx="857256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Cuando las familias se involucran en la educación de sus hijos, ellos obtienen: </a:t>
            </a:r>
          </a:p>
          <a:p>
            <a:pPr>
              <a:buFont typeface="Arial" charset="0"/>
              <a:buChar char="•"/>
            </a:pP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 Mejores notas y calificaciones más altas en las pruebas, </a:t>
            </a:r>
          </a:p>
          <a:p>
            <a:pPr>
              <a:buFont typeface="Arial" charset="0"/>
              <a:buChar char="•"/>
            </a:pPr>
            <a:r>
              <a:rPr lang="es-CO" sz="2400" dirty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 A</a:t>
            </a: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sisten a las escuela con mayor regularidad,</a:t>
            </a:r>
          </a:p>
          <a:p>
            <a:pPr>
              <a:buFont typeface="Arial" charset="0"/>
              <a:buChar char="•"/>
            </a:pP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 Cumplen más con sus tareas,</a:t>
            </a:r>
          </a:p>
          <a:p>
            <a:pPr>
              <a:buFont typeface="Arial" charset="0"/>
              <a:buChar char="•"/>
            </a:pPr>
            <a:r>
              <a:rPr lang="es-CO" sz="2400" dirty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 </a:t>
            </a: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Demuestran mejor actitud y comportamiento, </a:t>
            </a:r>
          </a:p>
          <a:p>
            <a:pPr>
              <a:buFont typeface="Arial" charset="0"/>
              <a:buChar char="•"/>
            </a:pP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 Se gradúan con mayor frecuencia de la escuela secundaria, </a:t>
            </a:r>
          </a:p>
          <a:p>
            <a:pPr>
              <a:buFont typeface="Arial" charset="0"/>
              <a:buChar char="•"/>
            </a:pPr>
            <a:r>
              <a:rPr lang="es-CO" sz="2400" dirty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 </a:t>
            </a:r>
            <a:r>
              <a:rPr lang="es-CO" sz="2400" dirty="0" smtClean="0">
                <a:solidFill>
                  <a:schemeClr val="accent6">
                    <a:lumMod val="75000"/>
                  </a:schemeClr>
                </a:solidFill>
                <a:latin typeface="Chelsea Market" pitchFamily="2" charset="0"/>
                <a:ea typeface="Chelsea Market" pitchFamily="2" charset="0"/>
              </a:rPr>
              <a:t>Y tienen mayor tendencia a matricularse en la universidad, que aquellos estudiantes con familias menos involucradas. </a:t>
            </a:r>
            <a:endParaRPr lang="es-CO" sz="2400" dirty="0">
              <a:solidFill>
                <a:schemeClr val="accent6">
                  <a:lumMod val="75000"/>
                </a:schemeClr>
              </a:solidFill>
              <a:latin typeface="Chelsea Market" pitchFamily="2" charset="0"/>
              <a:ea typeface="Chelsea Market" pitchFamily="2" charset="0"/>
            </a:endParaRPr>
          </a:p>
          <a:p>
            <a:endParaRPr lang="es-CO" sz="2000" dirty="0" smtClean="0">
              <a:latin typeface="Cutie Patootie" pitchFamily="2" charset="0"/>
              <a:ea typeface="Cutie Patootie" pitchFamily="2" charset="0"/>
            </a:endParaRPr>
          </a:p>
          <a:p>
            <a:pPr algn="r"/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(Eagle, 1989; Henderson &amp; </a:t>
            </a:r>
            <a:r>
              <a:rPr lang="es-CO" sz="2000" dirty="0" err="1" smtClean="0">
                <a:latin typeface="Cutie Patootie" pitchFamily="2" charset="0"/>
                <a:ea typeface="Cutie Patootie" pitchFamily="2" charset="0"/>
              </a:rPr>
              <a:t>Berla</a:t>
            </a:r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, 1994; U.S. </a:t>
            </a:r>
            <a:r>
              <a:rPr lang="es-CO" sz="2000" dirty="0" err="1" smtClean="0">
                <a:latin typeface="Cutie Patootie" pitchFamily="2" charset="0"/>
                <a:ea typeface="Cutie Patootie" pitchFamily="2" charset="0"/>
              </a:rPr>
              <a:t>Department</a:t>
            </a:r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 of </a:t>
            </a:r>
            <a:r>
              <a:rPr lang="es-CO" sz="2000" dirty="0" err="1" smtClean="0">
                <a:latin typeface="Cutie Patootie" pitchFamily="2" charset="0"/>
                <a:ea typeface="Cutie Patootie" pitchFamily="2" charset="0"/>
              </a:rPr>
              <a:t>Education</a:t>
            </a:r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, 1994; </a:t>
            </a:r>
            <a:r>
              <a:rPr lang="es-CO" sz="2000" dirty="0" err="1" smtClean="0">
                <a:latin typeface="Cutie Patootie" pitchFamily="2" charset="0"/>
                <a:ea typeface="Cutie Patootie" pitchFamily="2" charset="0"/>
              </a:rPr>
              <a:t>Ziegler</a:t>
            </a:r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, 1987; en </a:t>
            </a:r>
            <a:r>
              <a:rPr lang="es-CO" sz="2000" dirty="0" err="1" smtClean="0">
                <a:latin typeface="Cutie Patootie" pitchFamily="2" charset="0"/>
                <a:ea typeface="Cutie Patootie" pitchFamily="2" charset="0"/>
              </a:rPr>
              <a:t>Funkhouser</a:t>
            </a:r>
            <a:r>
              <a:rPr lang="es-CO" sz="2000" dirty="0" smtClean="0">
                <a:latin typeface="Cutie Patootie" pitchFamily="2" charset="0"/>
                <a:ea typeface="Cutie Patootie" pitchFamily="2" charset="0"/>
              </a:rPr>
              <a:t>, J.E. &amp; Gonzales, M.R. (1997)</a:t>
            </a:r>
            <a:endParaRPr lang="es-CO" sz="2000" dirty="0">
              <a:latin typeface="Cutie Patootie" pitchFamily="2" charset="0"/>
              <a:ea typeface="Cutie Patootie" pitchFamily="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4282" y="33859"/>
            <a:ext cx="87868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solidFill>
                  <a:srgbClr val="00B0F0"/>
                </a:solidFill>
                <a:latin typeface="Chelsea Market" pitchFamily="2" charset="0"/>
                <a:ea typeface="Chelsea Market" pitchFamily="2" charset="0"/>
              </a:rPr>
              <a:t>Impacto del Acompañamiento escolar</a:t>
            </a:r>
            <a:endParaRPr lang="es-CO" sz="4000" dirty="0">
              <a:solidFill>
                <a:srgbClr val="00B0F0"/>
              </a:solidFill>
              <a:latin typeface="Chelsea Market" pitchFamily="2" charset="0"/>
              <a:ea typeface="Chelsea Market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Título"/>
          <p:cNvSpPr txBox="1">
            <a:spLocks/>
          </p:cNvSpPr>
          <p:nvPr/>
        </p:nvSpPr>
        <p:spPr>
          <a:xfrm>
            <a:off x="685800" y="214290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helsea Market" pitchFamily="2" charset="0"/>
                <a:ea typeface="Chelsea Market" pitchFamily="2" charset="0"/>
                <a:cs typeface="+mj-cs"/>
              </a:rPr>
              <a:t>Rol de los padres/</a:t>
            </a:r>
            <a:r>
              <a:rPr kumimoji="0" lang="es-CO" sz="8000" b="0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helsea Market" pitchFamily="2" charset="0"/>
                <a:ea typeface="Chelsea Market" pitchFamily="2" charset="0"/>
                <a:cs typeface="+mj-cs"/>
              </a:rPr>
              <a:t> madres en el proceso educativo</a:t>
            </a:r>
            <a:endParaRPr kumimoji="0" lang="es-CO" sz="80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helsea Market" pitchFamily="2" charset="0"/>
              <a:ea typeface="Chelsea Market" pitchFamily="2" charset="0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981</Words>
  <Application>Microsoft Office PowerPoint</Application>
  <PresentationFormat>Presentación en pantalla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Papá, mamá acompáñenme a la escuela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Papá, mamá acompáñenme a la escuela</dc:title>
  <dc:creator>CESAR</dc:creator>
  <cp:lastModifiedBy>CESAR</cp:lastModifiedBy>
  <cp:revision>7</cp:revision>
  <dcterms:created xsi:type="dcterms:W3CDTF">2016-09-26T21:10:14Z</dcterms:created>
  <dcterms:modified xsi:type="dcterms:W3CDTF">2016-09-26T21:52:24Z</dcterms:modified>
</cp:coreProperties>
</file>